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2F392-29C6-4005-BEE2-F4181BAA6CB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CDB470-2E1D-4AEC-B4BB-8D2648CF8706}">
      <dgm:prSet custT="1"/>
      <dgm:spPr/>
      <dgm:t>
        <a:bodyPr/>
        <a:lstStyle/>
        <a:p>
          <a:r>
            <a:rPr lang="en-AU" sz="3200" dirty="0"/>
            <a:t>Broad range of farming businesses</a:t>
          </a:r>
          <a:endParaRPr lang="en-US" sz="3200" dirty="0"/>
        </a:p>
      </dgm:t>
    </dgm:pt>
    <dgm:pt modelId="{77426FD4-4591-47C7-96D3-6BC15ABC4CC3}" type="parTrans" cxnId="{EF10AC0F-6296-4FFE-A4E1-48D2B526CE4D}">
      <dgm:prSet/>
      <dgm:spPr/>
      <dgm:t>
        <a:bodyPr/>
        <a:lstStyle/>
        <a:p>
          <a:endParaRPr lang="en-US"/>
        </a:p>
      </dgm:t>
    </dgm:pt>
    <dgm:pt modelId="{9D9A3F69-DAD8-4AE3-A3C6-F1A201F40D56}" type="sibTrans" cxnId="{EF10AC0F-6296-4FFE-A4E1-48D2B526CE4D}">
      <dgm:prSet/>
      <dgm:spPr/>
      <dgm:t>
        <a:bodyPr/>
        <a:lstStyle/>
        <a:p>
          <a:endParaRPr lang="en-US"/>
        </a:p>
      </dgm:t>
    </dgm:pt>
    <dgm:pt modelId="{AFD83C19-47A6-453A-A301-D02B254BD720}">
      <dgm:prSet/>
      <dgm:spPr/>
      <dgm:t>
        <a:bodyPr/>
        <a:lstStyle/>
        <a:p>
          <a:r>
            <a:rPr lang="en-AU" dirty="0"/>
            <a:t>Wide range of issues</a:t>
          </a:r>
          <a:endParaRPr lang="en-US" dirty="0"/>
        </a:p>
      </dgm:t>
    </dgm:pt>
    <dgm:pt modelId="{15E46940-435C-43FE-9A71-332DF27157E1}" type="parTrans" cxnId="{F2E9D13B-068B-4345-B0E7-4B2F00D449FA}">
      <dgm:prSet/>
      <dgm:spPr/>
      <dgm:t>
        <a:bodyPr/>
        <a:lstStyle/>
        <a:p>
          <a:endParaRPr lang="en-US"/>
        </a:p>
      </dgm:t>
    </dgm:pt>
    <dgm:pt modelId="{BC6BAD53-C640-4B24-94EF-A8949CC82215}" type="sibTrans" cxnId="{F2E9D13B-068B-4345-B0E7-4B2F00D449FA}">
      <dgm:prSet/>
      <dgm:spPr/>
      <dgm:t>
        <a:bodyPr/>
        <a:lstStyle/>
        <a:p>
          <a:endParaRPr lang="en-US"/>
        </a:p>
      </dgm:t>
    </dgm:pt>
    <dgm:pt modelId="{8DC792AD-EB0F-4EF6-ABB7-7F8C9DF1091E}">
      <dgm:prSet/>
      <dgm:spPr/>
      <dgm:t>
        <a:bodyPr/>
        <a:lstStyle/>
        <a:p>
          <a:r>
            <a:rPr lang="en-AU" dirty="0"/>
            <a:t>Focus on skill building, challenge your thinking, test assumptions</a:t>
          </a:r>
          <a:endParaRPr lang="en-US" dirty="0"/>
        </a:p>
      </dgm:t>
    </dgm:pt>
    <dgm:pt modelId="{75CBFA1C-0FE6-4978-89AC-D8560F1B4342}" type="parTrans" cxnId="{C909E01A-B24B-4330-9B6F-27609F0BACC5}">
      <dgm:prSet/>
      <dgm:spPr/>
      <dgm:t>
        <a:bodyPr/>
        <a:lstStyle/>
        <a:p>
          <a:endParaRPr lang="en-US"/>
        </a:p>
      </dgm:t>
    </dgm:pt>
    <dgm:pt modelId="{9D61FA57-E53F-41A1-811F-7685AE206C92}" type="sibTrans" cxnId="{C909E01A-B24B-4330-9B6F-27609F0BACC5}">
      <dgm:prSet/>
      <dgm:spPr/>
      <dgm:t>
        <a:bodyPr/>
        <a:lstStyle/>
        <a:p>
          <a:endParaRPr lang="en-US"/>
        </a:p>
      </dgm:t>
    </dgm:pt>
    <dgm:pt modelId="{496FA5D5-5210-4760-95A3-6E1620561971}">
      <dgm:prSet/>
      <dgm:spPr/>
      <dgm:t>
        <a:bodyPr/>
        <a:lstStyle/>
        <a:p>
          <a:r>
            <a:rPr lang="en-AU" dirty="0"/>
            <a:t>Misconceptions with RFCS </a:t>
          </a:r>
          <a:endParaRPr lang="en-US" dirty="0"/>
        </a:p>
      </dgm:t>
    </dgm:pt>
    <dgm:pt modelId="{F76978AD-3506-40D9-8142-6A055A6CD7F4}" type="sibTrans" cxnId="{7E8CEAD8-B94E-45FE-A310-2A852572D050}">
      <dgm:prSet/>
      <dgm:spPr/>
      <dgm:t>
        <a:bodyPr/>
        <a:lstStyle/>
        <a:p>
          <a:endParaRPr lang="en-US"/>
        </a:p>
      </dgm:t>
    </dgm:pt>
    <dgm:pt modelId="{CD3806DC-4A66-4A75-9CB4-1108EF7F247E}" type="parTrans" cxnId="{7E8CEAD8-B94E-45FE-A310-2A852572D050}">
      <dgm:prSet/>
      <dgm:spPr/>
      <dgm:t>
        <a:bodyPr/>
        <a:lstStyle/>
        <a:p>
          <a:endParaRPr lang="en-US"/>
        </a:p>
      </dgm:t>
    </dgm:pt>
    <dgm:pt modelId="{26BBD997-4D10-4252-B628-0102974640BD}" type="pres">
      <dgm:prSet presAssocID="{4292F392-29C6-4005-BEE2-F4181BAA6C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C86854F-8D79-4CCF-8CAB-AA1389B4778A}" type="pres">
      <dgm:prSet presAssocID="{496FA5D5-5210-4760-95A3-6E16205619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F613A4-B134-4A93-989F-A278346E811E}" type="pres">
      <dgm:prSet presAssocID="{F76978AD-3506-40D9-8142-6A055A6CD7F4}" presName="spacer" presStyleCnt="0"/>
      <dgm:spPr/>
    </dgm:pt>
    <dgm:pt modelId="{DF14D783-4D01-4A6B-83AE-A9AE92B91751}" type="pres">
      <dgm:prSet presAssocID="{A5CDB470-2E1D-4AEC-B4BB-8D2648CF87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2CBFA44-038A-4C47-ADD3-7F197966A9ED}" type="pres">
      <dgm:prSet presAssocID="{9D9A3F69-DAD8-4AE3-A3C6-F1A201F40D56}" presName="spacer" presStyleCnt="0"/>
      <dgm:spPr/>
    </dgm:pt>
    <dgm:pt modelId="{9EF9CD87-EA17-4A9C-A1A5-5F711EF6BA03}" type="pres">
      <dgm:prSet presAssocID="{AFD83C19-47A6-453A-A301-D02B254BD7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5918C4-1F8B-41BA-8739-1C0CC8ED8FE5}" type="pres">
      <dgm:prSet presAssocID="{BC6BAD53-C640-4B24-94EF-A8949CC82215}" presName="spacer" presStyleCnt="0"/>
      <dgm:spPr/>
    </dgm:pt>
    <dgm:pt modelId="{2E910CBD-48DA-4EDD-B5BE-C83BB9293DA5}" type="pres">
      <dgm:prSet presAssocID="{8DC792AD-EB0F-4EF6-ABB7-7F8C9DF109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76D1F10-118A-43D2-A1BD-B2E8F70D609F}" type="presOf" srcId="{4292F392-29C6-4005-BEE2-F4181BAA6CBE}" destId="{26BBD997-4D10-4252-B628-0102974640BD}" srcOrd="0" destOrd="0" presId="urn:microsoft.com/office/officeart/2005/8/layout/vList2"/>
    <dgm:cxn modelId="{7EFA1493-5027-4F31-AF89-C7E5CA2780F3}" type="presOf" srcId="{496FA5D5-5210-4760-95A3-6E1620561971}" destId="{AC86854F-8D79-4CCF-8CAB-AA1389B4778A}" srcOrd="0" destOrd="0" presId="urn:microsoft.com/office/officeart/2005/8/layout/vList2"/>
    <dgm:cxn modelId="{EF10AC0F-6296-4FFE-A4E1-48D2B526CE4D}" srcId="{4292F392-29C6-4005-BEE2-F4181BAA6CBE}" destId="{A5CDB470-2E1D-4AEC-B4BB-8D2648CF8706}" srcOrd="1" destOrd="0" parTransId="{77426FD4-4591-47C7-96D3-6BC15ABC4CC3}" sibTransId="{9D9A3F69-DAD8-4AE3-A3C6-F1A201F40D56}"/>
    <dgm:cxn modelId="{C909E01A-B24B-4330-9B6F-27609F0BACC5}" srcId="{4292F392-29C6-4005-BEE2-F4181BAA6CBE}" destId="{8DC792AD-EB0F-4EF6-ABB7-7F8C9DF1091E}" srcOrd="3" destOrd="0" parTransId="{75CBFA1C-0FE6-4978-89AC-D8560F1B4342}" sibTransId="{9D61FA57-E53F-41A1-811F-7685AE206C92}"/>
    <dgm:cxn modelId="{7E8CEAD8-B94E-45FE-A310-2A852572D050}" srcId="{4292F392-29C6-4005-BEE2-F4181BAA6CBE}" destId="{496FA5D5-5210-4760-95A3-6E1620561971}" srcOrd="0" destOrd="0" parTransId="{CD3806DC-4A66-4A75-9CB4-1108EF7F247E}" sibTransId="{F76978AD-3506-40D9-8142-6A055A6CD7F4}"/>
    <dgm:cxn modelId="{F2E9D13B-068B-4345-B0E7-4B2F00D449FA}" srcId="{4292F392-29C6-4005-BEE2-F4181BAA6CBE}" destId="{AFD83C19-47A6-453A-A301-D02B254BD720}" srcOrd="2" destOrd="0" parTransId="{15E46940-435C-43FE-9A71-332DF27157E1}" sibTransId="{BC6BAD53-C640-4B24-94EF-A8949CC82215}"/>
    <dgm:cxn modelId="{ED683B35-70F5-4222-AF85-07D8EE62C3F5}" type="presOf" srcId="{AFD83C19-47A6-453A-A301-D02B254BD720}" destId="{9EF9CD87-EA17-4A9C-A1A5-5F711EF6BA03}" srcOrd="0" destOrd="0" presId="urn:microsoft.com/office/officeart/2005/8/layout/vList2"/>
    <dgm:cxn modelId="{5D342F91-D498-4450-824B-CA365A99A079}" type="presOf" srcId="{8DC792AD-EB0F-4EF6-ABB7-7F8C9DF1091E}" destId="{2E910CBD-48DA-4EDD-B5BE-C83BB9293DA5}" srcOrd="0" destOrd="0" presId="urn:microsoft.com/office/officeart/2005/8/layout/vList2"/>
    <dgm:cxn modelId="{39B7C366-811A-421B-80FE-A210E49F2BF2}" type="presOf" srcId="{A5CDB470-2E1D-4AEC-B4BB-8D2648CF8706}" destId="{DF14D783-4D01-4A6B-83AE-A9AE92B91751}" srcOrd="0" destOrd="0" presId="urn:microsoft.com/office/officeart/2005/8/layout/vList2"/>
    <dgm:cxn modelId="{E247F598-96D3-45FF-8240-7616BB6E1B7A}" type="presParOf" srcId="{26BBD997-4D10-4252-B628-0102974640BD}" destId="{AC86854F-8D79-4CCF-8CAB-AA1389B4778A}" srcOrd="0" destOrd="0" presId="urn:microsoft.com/office/officeart/2005/8/layout/vList2"/>
    <dgm:cxn modelId="{7056DAD7-A386-4FFA-A9D2-D503A0BF9DD0}" type="presParOf" srcId="{26BBD997-4D10-4252-B628-0102974640BD}" destId="{4AF613A4-B134-4A93-989F-A278346E811E}" srcOrd="1" destOrd="0" presId="urn:microsoft.com/office/officeart/2005/8/layout/vList2"/>
    <dgm:cxn modelId="{125901BE-E25E-4FA6-B20D-4D5C3AE6C036}" type="presParOf" srcId="{26BBD997-4D10-4252-B628-0102974640BD}" destId="{DF14D783-4D01-4A6B-83AE-A9AE92B91751}" srcOrd="2" destOrd="0" presId="urn:microsoft.com/office/officeart/2005/8/layout/vList2"/>
    <dgm:cxn modelId="{FADC2D33-F41F-41DB-9FDB-5C1253AE9322}" type="presParOf" srcId="{26BBD997-4D10-4252-B628-0102974640BD}" destId="{F2CBFA44-038A-4C47-ADD3-7F197966A9ED}" srcOrd="3" destOrd="0" presId="urn:microsoft.com/office/officeart/2005/8/layout/vList2"/>
    <dgm:cxn modelId="{C406A0BB-18D6-499A-9630-90E1AA0CFDCA}" type="presParOf" srcId="{26BBD997-4D10-4252-B628-0102974640BD}" destId="{9EF9CD87-EA17-4A9C-A1A5-5F711EF6BA03}" srcOrd="4" destOrd="0" presId="urn:microsoft.com/office/officeart/2005/8/layout/vList2"/>
    <dgm:cxn modelId="{3BD3AAD3-3467-4808-BC5D-18032BAF0D8D}" type="presParOf" srcId="{26BBD997-4D10-4252-B628-0102974640BD}" destId="{D15918C4-1F8B-41BA-8739-1C0CC8ED8FE5}" srcOrd="5" destOrd="0" presId="urn:microsoft.com/office/officeart/2005/8/layout/vList2"/>
    <dgm:cxn modelId="{889D91FF-63F2-402C-86C8-E8CA100E98D5}" type="presParOf" srcId="{26BBD997-4D10-4252-B628-0102974640BD}" destId="{2E910CBD-48DA-4EDD-B5BE-C83BB9293D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6854F-8D79-4CCF-8CAB-AA1389B4778A}">
      <dsp:nvSpPr>
        <dsp:cNvPr id="0" name=""/>
        <dsp:cNvSpPr/>
      </dsp:nvSpPr>
      <dsp:spPr>
        <a:xfrm>
          <a:off x="0" y="10752"/>
          <a:ext cx="6513603" cy="1390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/>
            <a:t>Misconceptions with RFCS </a:t>
          </a:r>
          <a:endParaRPr lang="en-US" sz="3500" kern="1200" dirty="0"/>
        </a:p>
      </dsp:txBody>
      <dsp:txXfrm>
        <a:off x="67873" y="78625"/>
        <a:ext cx="6377857" cy="1254634"/>
      </dsp:txXfrm>
    </dsp:sp>
    <dsp:sp modelId="{DF14D783-4D01-4A6B-83AE-A9AE92B91751}">
      <dsp:nvSpPr>
        <dsp:cNvPr id="0" name=""/>
        <dsp:cNvSpPr/>
      </dsp:nvSpPr>
      <dsp:spPr>
        <a:xfrm>
          <a:off x="0" y="1501932"/>
          <a:ext cx="6513603" cy="13903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/>
            <a:t>Broad range of farming businesses</a:t>
          </a:r>
          <a:endParaRPr lang="en-US" sz="3200" kern="1200" dirty="0"/>
        </a:p>
      </dsp:txBody>
      <dsp:txXfrm>
        <a:off x="67873" y="1569805"/>
        <a:ext cx="6377857" cy="1254634"/>
      </dsp:txXfrm>
    </dsp:sp>
    <dsp:sp modelId="{9EF9CD87-EA17-4A9C-A1A5-5F711EF6BA03}">
      <dsp:nvSpPr>
        <dsp:cNvPr id="0" name=""/>
        <dsp:cNvSpPr/>
      </dsp:nvSpPr>
      <dsp:spPr>
        <a:xfrm>
          <a:off x="0" y="2993113"/>
          <a:ext cx="6513603" cy="13903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/>
            <a:t>Wide range of issues</a:t>
          </a:r>
          <a:endParaRPr lang="en-US" sz="3500" kern="1200" dirty="0"/>
        </a:p>
      </dsp:txBody>
      <dsp:txXfrm>
        <a:off x="67873" y="3060986"/>
        <a:ext cx="6377857" cy="1254634"/>
      </dsp:txXfrm>
    </dsp:sp>
    <dsp:sp modelId="{2E910CBD-48DA-4EDD-B5BE-C83BB9293DA5}">
      <dsp:nvSpPr>
        <dsp:cNvPr id="0" name=""/>
        <dsp:cNvSpPr/>
      </dsp:nvSpPr>
      <dsp:spPr>
        <a:xfrm>
          <a:off x="0" y="4484293"/>
          <a:ext cx="6513603" cy="13903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500" kern="1200" dirty="0"/>
            <a:t>Focus on skill building, challenge your thinking, test assumptions</a:t>
          </a:r>
          <a:endParaRPr lang="en-US" sz="3500" kern="1200" dirty="0"/>
        </a:p>
      </dsp:txBody>
      <dsp:txXfrm>
        <a:off x="67873" y="4552166"/>
        <a:ext cx="6377857" cy="125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E2F8E-3ADE-43C2-84EC-DBDB099B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8CB235-44A2-4533-9172-1274E1896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6937A-85F9-4732-A2D2-D8811AE4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DAB32-CCE9-408B-8120-0F4AFE2B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1330B-9A64-4A2C-A9A3-C69FDE7C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2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C871A-B0C1-489B-B989-ECF03E7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49B09D-07AE-4DE4-A362-8ABF0CE2A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8641B4-1C2A-46D1-B1B8-16B8B1C5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056807-7DCB-4F45-86D8-433DB4EC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3E450E-B981-4F93-A5DC-31DCD492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01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B65542-F683-49AF-BA46-C9D99E31C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F8F5A9-B9BF-4509-A992-FC301CD5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559-58A9-42AE-B77C-380F7C8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EC9282-0A41-462F-B290-86C6FE3D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52959-F67D-42A7-82CF-5876131A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17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6F1E5-21B1-4666-AC16-783B21C5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5E78AD-0958-4F43-B5CC-A41693F1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552A8-AF76-43D3-8AE7-92A4E6A3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BB3D05-F207-4ECA-974B-65B96034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151158-1DC5-4AAD-A592-6E246C43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61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01831-FD45-48F6-BD98-93D77A8C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632C8F-245E-4B26-95D5-1A2FC2627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89356-C914-4497-AB30-F24795EC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B47CC-D767-4368-9723-1D451938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7B66E-57FB-4951-8F44-90C791E0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45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8BAE1-4AA1-4990-94F6-0B400BCE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A246C6-9B5F-4737-B1B6-D972CEBED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A6850E-5AD8-4A96-B414-24704FFF9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EA28A7-A657-4684-9862-0943E733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354497-0A3D-494F-97D6-820CC8C7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68D347-D87A-4C37-815D-85599E70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61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D6012-AB6D-41D1-9CC5-11164244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DD5150-D081-42D0-A9EF-1523DBAA1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7DF141-F2F9-445D-974E-607A5B400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70E442-ED2D-4FF4-8DB6-80CE4FFB4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569BD7-6EA2-4D3A-9995-200ADF98D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1396A29-F769-47F4-97C2-199F22F1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C72C55-F6BF-4193-9D7C-7CAE2F8B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36156C-D8D1-48D3-A792-329A939F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42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DA81F-A64F-43F0-B76C-836EA472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41FD87-9889-4576-98B7-E47E0BDE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D27C31-C9F5-4E84-A0E7-15FF1641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1E7F39-9AFD-4AA6-B4FF-1E15D38C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7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9B3E62-0D60-4512-9A10-272EF8E3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EBDAC6-33A1-4938-9194-C2585B23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D4CE12-2D44-41C1-9975-4759E096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1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436FE-4154-4DDD-BBC3-1B2A09E9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4AF7A-8E59-491F-A9BC-5F485F95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CFB83-FD9E-4207-A4F7-DCA7C8622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013FDE-8B33-4B17-A00B-A932D096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180E3F-8FDB-4D58-8990-F5C427BA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AB5213-91FE-4680-B9A1-5A3C46AF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42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E1C87-833E-4964-8AD5-0B474310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B55CCA-C8C2-4186-8A71-E85A40F4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C8A7F8-01C5-491F-830E-09450E941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9AD5FD-15A1-4F47-BF28-DBE110F2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0BED33-42B8-497F-B504-9B7B0917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F299C8-5776-49FB-B54D-88340166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50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CDAF79-90C6-4037-80FD-0F6B9E11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9EF5B3-C1D1-46B4-B9C8-2F5316EE8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7F088-5327-4421-AB85-32971B633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46EF-C819-4434-B5A3-811D0F1E980D}" type="datetimeFigureOut">
              <a:rPr lang="en-AU" smtClean="0"/>
              <a:t>9/10/2019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9FFEBA-74E2-4FA5-9AFD-A9EF39C8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CEDF9E-A3B0-4D8F-A077-FB39B022B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F919-5A43-43C8-AEB1-35161434A3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8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armtable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raa.nsw.gov.a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rfcsnsw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pi.nsw.gov.au/climate-and-emergencies/droughthub" TargetMode="External"/><Relationship Id="rId5" Type="http://schemas.openxmlformats.org/officeDocument/2006/relationships/hyperlink" Target="https://farmtable.com.au/" TargetMode="External"/><Relationship Id="rId4" Type="http://schemas.openxmlformats.org/officeDocument/2006/relationships/hyperlink" Target="https://www.ric.gov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62E8B8-2341-4D5C-90C0-C43554AF1100}"/>
              </a:ext>
            </a:extLst>
          </p:cNvPr>
          <p:cNvSpPr/>
          <p:nvPr/>
        </p:nvSpPr>
        <p:spPr>
          <a:xfrm>
            <a:off x="0" y="4751663"/>
            <a:ext cx="12192000" cy="1390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4600C0-F7C5-4A55-8B8B-5C17415F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29" y="4751663"/>
            <a:ext cx="9144000" cy="1655762"/>
          </a:xfrm>
        </p:spPr>
        <p:txBody>
          <a:bodyPr>
            <a:normAutofit/>
          </a:bodyPr>
          <a:lstStyle/>
          <a:p>
            <a:r>
              <a:rPr lang="en-AU" sz="2800" b="1" dirty="0"/>
              <a:t>Tony Flett</a:t>
            </a:r>
          </a:p>
          <a:p>
            <a:r>
              <a:rPr lang="en-AU" dirty="0"/>
              <a:t> Rural Financial Counsellor - Deniliquin</a:t>
            </a:r>
          </a:p>
          <a:p>
            <a:r>
              <a:rPr lang="en-AU" b="1" dirty="0"/>
              <a:t>0428 815 766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DA6374-02E4-4A44-8BF2-D3E0E2F73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27" y="1883877"/>
            <a:ext cx="5263907" cy="26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4DFE98-C1F4-4C0D-AF86-977FBC24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9" y="2238358"/>
            <a:ext cx="10515600" cy="536608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Drought Assistance Fund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Uni Neue Bol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2BDAC8-2E9C-4774-B931-EAD6AE4E0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9" y="3315104"/>
            <a:ext cx="6983077" cy="3542896"/>
          </a:xfrm>
        </p:spPr>
        <p:txBody>
          <a:bodyPr/>
          <a:lstStyle/>
          <a:p>
            <a:r>
              <a:rPr lang="en-AU" dirty="0"/>
              <a:t>$50k interest free, repayment free for 2 years</a:t>
            </a:r>
          </a:p>
          <a:p>
            <a:r>
              <a:rPr lang="en-AU" dirty="0"/>
              <a:t>Double dip 2018 and 2019, to $100k</a:t>
            </a:r>
          </a:p>
          <a:p>
            <a:r>
              <a:rPr lang="en-AU" dirty="0"/>
              <a:t>Eligibility broadened</a:t>
            </a:r>
          </a:p>
          <a:p>
            <a:pPr lvl="1"/>
            <a:r>
              <a:rPr lang="en-AU" dirty="0"/>
              <a:t>Fodder/Grain Storage</a:t>
            </a:r>
          </a:p>
          <a:p>
            <a:pPr lvl="1"/>
            <a:r>
              <a:rPr lang="en-AU" dirty="0"/>
              <a:t>New/Upgrade Stock Water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Profitability and Resilience</a:t>
            </a:r>
            <a:endParaRPr lang="en-AU" dirty="0"/>
          </a:p>
          <a:p>
            <a:r>
              <a:rPr lang="en-AU" dirty="0"/>
              <a:t>Statutory Charge, Mortgagee Consent 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45C4B656-01D2-4EE4-9E19-93F19F9C5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2C922F-7E11-4CF5-B023-1792DB9C8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" y="482195"/>
            <a:ext cx="3228975" cy="1419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6D46F-C195-42C3-B5D0-9FFE608B1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5" y="2563795"/>
            <a:ext cx="4143375" cy="35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CF4B0-C119-48C5-B656-F2830B2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9" y="2326084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Farm Innovation Fund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Uni Neue Bol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0DA23-D992-43C0-861F-AE6DFECEE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23" y="3651647"/>
            <a:ext cx="6854995" cy="2679700"/>
          </a:xfrm>
        </p:spPr>
        <p:txBody>
          <a:bodyPr>
            <a:normAutofit/>
          </a:bodyPr>
          <a:lstStyle/>
          <a:p>
            <a:r>
              <a:rPr lang="en-AU" dirty="0"/>
              <a:t>2.5% Interest Rate</a:t>
            </a:r>
          </a:p>
          <a:p>
            <a:r>
              <a:rPr lang="en-AU" dirty="0"/>
              <a:t>Up to $1 million per application</a:t>
            </a:r>
          </a:p>
          <a:p>
            <a:r>
              <a:rPr lang="en-AU" dirty="0"/>
              <a:t>Permanent Infrastructure </a:t>
            </a:r>
          </a:p>
          <a:p>
            <a:r>
              <a:rPr lang="en-AU" dirty="0"/>
              <a:t>Monthly Cash Flow Budget 2019/20</a:t>
            </a:r>
          </a:p>
          <a:p>
            <a:r>
              <a:rPr lang="en-AU" dirty="0"/>
              <a:t>Business Plan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38C983CA-D46C-429E-875F-2BB9847EF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43B8F1-D918-480E-8255-A9C522E1A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" y="482195"/>
            <a:ext cx="3228975" cy="141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0A5147-2AD2-424C-94C1-95771A326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1901420"/>
            <a:ext cx="5529263" cy="36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49A4E-ED82-481A-81D2-35F7306F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9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Farm Business Skills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4DE611-83D4-46CF-968A-C02616EC8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9" y="3429000"/>
            <a:ext cx="10515600" cy="3201024"/>
          </a:xfrm>
        </p:spPr>
        <p:txBody>
          <a:bodyPr/>
          <a:lstStyle/>
          <a:p>
            <a:r>
              <a:rPr lang="en-AU" dirty="0"/>
              <a:t>Risk Management</a:t>
            </a:r>
          </a:p>
          <a:p>
            <a:r>
              <a:rPr lang="en-AU" dirty="0"/>
              <a:t>Financial &amp; Business Management</a:t>
            </a:r>
          </a:p>
          <a:p>
            <a:r>
              <a:rPr lang="en-AU" dirty="0"/>
              <a:t>Business Planning &amp; Drought Preparedness</a:t>
            </a:r>
          </a:p>
          <a:p>
            <a:r>
              <a:rPr lang="en-AU" dirty="0"/>
              <a:t>$5k + additional $4k</a:t>
            </a:r>
          </a:p>
          <a:p>
            <a:r>
              <a:rPr lang="en-AU" dirty="0"/>
              <a:t>50:50</a:t>
            </a:r>
          </a:p>
          <a:p>
            <a:r>
              <a:rPr lang="en-AU" dirty="0"/>
              <a:t>Course fees, travel costs, child care, succession</a:t>
            </a:r>
          </a:p>
          <a:p>
            <a:endParaRPr lang="en-AU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25D163F4-A1DA-4EB0-B0F1-024313DB8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1FF530-7B4E-47F8-8AB4-011ABBBF1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" y="482195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7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2B72F-D2C5-4AFD-B13B-A3F61D90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002"/>
            <a:ext cx="10515600" cy="54927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Farm Business Development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76E068-6E2A-4876-BD84-CE6B09ADC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3565"/>
            <a:ext cx="10515600" cy="4351338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Website: Farm Table </a:t>
            </a:r>
            <a:r>
              <a:rPr lang="en-A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https://farmtable.com.au/</a:t>
            </a: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18-35 year-old</a:t>
            </a:r>
          </a:p>
          <a:p>
            <a:r>
              <a:rPr lang="en-AU" dirty="0">
                <a:solidFill>
                  <a:schemeClr val="bg1"/>
                </a:solidFill>
              </a:rPr>
              <a:t>Workshops</a:t>
            </a:r>
          </a:p>
          <a:p>
            <a:r>
              <a:rPr lang="en-AU" dirty="0">
                <a:solidFill>
                  <a:schemeClr val="bg1"/>
                </a:solidFill>
              </a:rPr>
              <a:t>Business Coaching</a:t>
            </a:r>
          </a:p>
          <a:p>
            <a:r>
              <a:rPr lang="en-AU" dirty="0">
                <a:solidFill>
                  <a:schemeClr val="bg1"/>
                </a:solidFill>
              </a:rPr>
              <a:t>On-line Business School</a:t>
            </a:r>
          </a:p>
          <a:p>
            <a:r>
              <a:rPr lang="en-AU" dirty="0">
                <a:solidFill>
                  <a:schemeClr val="bg1"/>
                </a:solidFill>
              </a:rPr>
              <a:t>Social Media connections</a:t>
            </a:r>
          </a:p>
          <a:p>
            <a:r>
              <a:rPr lang="en-AU" dirty="0">
                <a:solidFill>
                  <a:schemeClr val="bg1"/>
                </a:solidFill>
              </a:rPr>
              <a:t>Group funding available, up to $10k, 3+ group size</a:t>
            </a:r>
          </a:p>
          <a:p>
            <a:endParaRPr lang="en-AU" dirty="0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ED0FCDAE-ECCA-48F0-AEFA-471137298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0B1FF8-B3FB-439A-9221-DBDB6B6B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" y="477774"/>
            <a:ext cx="2907490" cy="11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879DD-A95E-4B5A-89D5-C1E35824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23" y="2067465"/>
            <a:ext cx="6243536" cy="597913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Regional Investment 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B26B8-B9A9-4EAE-A479-A32FD8FF9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3" y="2983216"/>
            <a:ext cx="6040877" cy="3287143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3.11%</a:t>
            </a:r>
          </a:p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 to $2 million </a:t>
            </a:r>
          </a:p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 interest only, 5 years I/P</a:t>
            </a:r>
          </a:p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Refinance 50% commercial debt</a:t>
            </a:r>
          </a:p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Replanting / restocking</a:t>
            </a:r>
          </a:p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capital</a:t>
            </a:r>
          </a:p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creditors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4200FFF1-72E9-4C96-94A0-63C0FC8DA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671582C-9732-456E-8245-B5B693140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3" y="287242"/>
            <a:ext cx="3390900" cy="17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697127-B4BE-47F4-B79B-A741B312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10" y="1933909"/>
            <a:ext cx="1285834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</a:rPr>
              <a:t>RFCS Counsellors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Tony Flett  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AU" dirty="0">
                <a:solidFill>
                  <a:schemeClr val="bg1"/>
                </a:solidFill>
              </a:rPr>
              <a:t>   Deniliquin         0428 815 766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Darren Macartney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AU" dirty="0">
                <a:solidFill>
                  <a:schemeClr val="bg1"/>
                </a:solidFill>
              </a:rPr>
              <a:t> Hay         0410 622 599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Airlie Hoskins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AU" dirty="0">
                <a:solidFill>
                  <a:schemeClr val="bg1"/>
                </a:solidFill>
              </a:rPr>
              <a:t> Coleambally  0429 396 729</a:t>
            </a:r>
          </a:p>
          <a:p>
            <a:pPr marL="0" indent="0">
              <a:buNone/>
            </a:pPr>
            <a:endParaRPr lang="en-AU" sz="12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200" dirty="0">
                <a:solidFill>
                  <a:schemeClr val="bg1"/>
                </a:solidFill>
              </a:rPr>
              <a:t>Rural Financial Counselling: </a:t>
            </a:r>
            <a:r>
              <a:rPr lang="en-AU" sz="2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https://www.rfcsnsw.com.au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200" dirty="0">
                <a:solidFill>
                  <a:schemeClr val="bg1"/>
                </a:solidFill>
              </a:rPr>
              <a:t>Rural Assistance Authority: </a:t>
            </a:r>
            <a:r>
              <a:rPr lang="en-AU" sz="2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https://www.raa.nsw.gov.au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200" dirty="0">
                <a:solidFill>
                  <a:schemeClr val="bg1"/>
                </a:solidFill>
              </a:rPr>
              <a:t>Regional Investment Corporation: </a:t>
            </a:r>
            <a:r>
              <a:rPr lang="en-AU" sz="2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https://www.ric.gov.au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200" dirty="0">
                <a:solidFill>
                  <a:schemeClr val="bg1"/>
                </a:solidFill>
              </a:rPr>
              <a:t>Farm Table: </a:t>
            </a:r>
            <a:r>
              <a:rPr lang="en-AU" sz="2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https://farmtable.com.au</a:t>
            </a:r>
            <a:endParaRPr lang="en-AU" sz="22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200" dirty="0">
                <a:solidFill>
                  <a:schemeClr val="bg1"/>
                </a:solidFill>
              </a:rPr>
              <a:t>Drought Hub: </a:t>
            </a:r>
            <a:r>
              <a:rPr lang="en-AU" sz="2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https://www.dpi.nsw.gov.au/climate-and-emergencies/droughthub</a:t>
            </a:r>
            <a:endParaRPr lang="en-AU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5E545E5E-7223-4698-8B2D-DE49AF038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2B6E6B-52AA-4261-BF32-9A85D457AD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3" y="516155"/>
            <a:ext cx="2162230" cy="10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ss, outdoor, animal, mammal&#10;&#10;Description automatically generated">
            <a:extLst>
              <a:ext uri="{FF2B5EF4-FFF2-40B4-BE49-F238E27FC236}">
                <a16:creationId xmlns:a16="http://schemas.microsoft.com/office/drawing/2014/main" xmlns="" id="{56B49232-1C87-41A6-9DD6-5F0326717A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21219"/>
          <a:stretch/>
        </p:blipFill>
        <p:spPr>
          <a:xfrm>
            <a:off x="7571361" y="0"/>
            <a:ext cx="46206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1B2A7-CBB9-40D8-A437-5395DCAF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2338133"/>
            <a:ext cx="6675783" cy="38205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Funded by Federal &amp; State Governments</a:t>
            </a:r>
          </a:p>
          <a:p>
            <a:pPr>
              <a:lnSpc>
                <a:spcPct val="150000"/>
              </a:lnSpc>
            </a:pPr>
            <a:r>
              <a:rPr lang="en-AU" dirty="0"/>
              <a:t>No charge, free service</a:t>
            </a:r>
          </a:p>
          <a:p>
            <a:pPr>
              <a:lnSpc>
                <a:spcPct val="150000"/>
              </a:lnSpc>
            </a:pPr>
            <a:r>
              <a:rPr lang="en-AU" dirty="0"/>
              <a:t>Confidential</a:t>
            </a:r>
          </a:p>
          <a:p>
            <a:pPr>
              <a:lnSpc>
                <a:spcPct val="150000"/>
              </a:lnSpc>
            </a:pPr>
            <a:r>
              <a:rPr lang="en-AU" dirty="0"/>
              <a:t>Impartial</a:t>
            </a:r>
          </a:p>
          <a:p>
            <a:pPr>
              <a:lnSpc>
                <a:spcPct val="150000"/>
              </a:lnSpc>
            </a:pPr>
            <a:r>
              <a:rPr lang="en-AU" dirty="0"/>
              <a:t>Independent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31F1A8C0-7DB3-47C6-AE5B-4DED30591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" y="580086"/>
            <a:ext cx="2440515" cy="121107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87401424-E47F-449C-933A-E7E7183D0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AF5E1D-E78D-417C-B41E-9D0361CAC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26788"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04010-91A3-450A-8419-BA4965AC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8" y="2235200"/>
            <a:ext cx="7516192" cy="4042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Help you develop options for your business</a:t>
            </a:r>
          </a:p>
          <a:p>
            <a:pPr>
              <a:lnSpc>
                <a:spcPct val="150000"/>
              </a:lnSpc>
            </a:pPr>
            <a:r>
              <a:rPr lang="en-AU" dirty="0"/>
              <a:t>Assist you to access programs, loans, support</a:t>
            </a:r>
          </a:p>
          <a:p>
            <a:pPr>
              <a:lnSpc>
                <a:spcPct val="150000"/>
              </a:lnSpc>
            </a:pPr>
            <a:r>
              <a:rPr lang="en-AU" dirty="0"/>
              <a:t>Help with budgets and cash flows</a:t>
            </a:r>
          </a:p>
          <a:p>
            <a:pPr>
              <a:lnSpc>
                <a:spcPct val="150000"/>
              </a:lnSpc>
            </a:pPr>
            <a:r>
              <a:rPr lang="en-AU" dirty="0"/>
              <a:t>Meetings with lenders or creditors</a:t>
            </a:r>
          </a:p>
          <a:p>
            <a:pPr>
              <a:lnSpc>
                <a:spcPct val="150000"/>
              </a:lnSpc>
            </a:pPr>
            <a:r>
              <a:rPr lang="en-AU" dirty="0"/>
              <a:t>Preparation for succession discussions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60303B8-BA09-4A61-B59D-E2E6528C5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BA6CA033-F1EA-4AC1-9B0C-0EF1043C4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" y="580086"/>
            <a:ext cx="2440515" cy="12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4CCBE5C-2B91-4136-998A-9B8C56DBC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871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6124E59F-3F41-4BC8-A91B-6153CE6D1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6" y="5780333"/>
            <a:ext cx="3779528" cy="35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B1886F-1081-44A7-90B5-02587F1266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3" y="837939"/>
            <a:ext cx="2370627" cy="11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10CAE-5805-43C2-8418-743BD994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41" y="2291603"/>
            <a:ext cx="7021661" cy="443520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Farm Household Allowance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4D2C9-F740-4008-8808-98767B2A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41" y="2934579"/>
            <a:ext cx="639917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Approx. $26,000p.a. per couple</a:t>
            </a:r>
          </a:p>
          <a:p>
            <a:pPr>
              <a:lnSpc>
                <a:spcPct val="150000"/>
              </a:lnSpc>
            </a:pPr>
            <a:r>
              <a:rPr lang="en-AU" dirty="0"/>
              <a:t>$1,500 voucher for Financial Assessment</a:t>
            </a:r>
          </a:p>
          <a:p>
            <a:pPr>
              <a:lnSpc>
                <a:spcPct val="150000"/>
              </a:lnSpc>
            </a:pPr>
            <a:r>
              <a:rPr lang="en-AU" dirty="0"/>
              <a:t>$3,000 Activity Supplement</a:t>
            </a:r>
          </a:p>
          <a:p>
            <a:pPr>
              <a:lnSpc>
                <a:spcPct val="150000"/>
              </a:lnSpc>
            </a:pPr>
            <a:r>
              <a:rPr lang="en-AU" dirty="0"/>
              <a:t>$80,000 Off-Farm Income Off-Set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E8350C-9FBB-4F96-942F-40EDE938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8" y="552539"/>
            <a:ext cx="1948052" cy="980191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02B82D0A-FF29-4D17-8C79-38AC40288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B4BBFDE6-7E70-42EA-9057-72589CC8C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09" y="632612"/>
            <a:ext cx="1813891" cy="9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3DDE7-AB35-45AE-8C71-E7F6C32D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31" y="2814367"/>
            <a:ext cx="5725896" cy="36358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$5 million of net farm assets, after debt</a:t>
            </a:r>
          </a:p>
          <a:p>
            <a:pPr>
              <a:lnSpc>
                <a:spcPct val="150000"/>
              </a:lnSpc>
            </a:pPr>
            <a:r>
              <a:rPr lang="en-AU" dirty="0"/>
              <a:t>$387k of off-farm assets.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Farm Management Deposits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Shares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Property</a:t>
            </a:r>
          </a:p>
          <a:p>
            <a:pPr>
              <a:lnSpc>
                <a:spcPct val="150000"/>
              </a:lnSpc>
            </a:pPr>
            <a:r>
              <a:rPr lang="en-AU" dirty="0"/>
              <a:t>Accommodate sale of assets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9EBB27D2-DF7A-41C4-9319-E3082214B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9CD0A17-DB20-4F88-8489-CD0B89C2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2" y="1922107"/>
            <a:ext cx="10117759" cy="664284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Farm Household Allowance   |  Restrictions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5A25E9-6A84-49DF-A6EF-E8C887E15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8" y="552539"/>
            <a:ext cx="1948052" cy="9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w, grass, outdoor, sky&#10;&#10;Description automatically generated">
            <a:extLst>
              <a:ext uri="{FF2B5EF4-FFF2-40B4-BE49-F238E27FC236}">
                <a16:creationId xmlns:a16="http://schemas.microsoft.com/office/drawing/2014/main" xmlns="" id="{381D5D46-54DA-4D45-9425-4440A8FA3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7"/>
          <a:stretch/>
        </p:blipFill>
        <p:spPr>
          <a:xfrm>
            <a:off x="7225831" y="0"/>
            <a:ext cx="49799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BC601-9F0F-4E49-BA54-C805C4B3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38" y="2298859"/>
            <a:ext cx="6895830" cy="775081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Farm Household Allowance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Uni Neue Bol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B01D16-3DEC-49CB-9081-CC6BF3F3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37" y="3800386"/>
            <a:ext cx="6772971" cy="2505075"/>
          </a:xfrm>
        </p:spPr>
        <p:txBody>
          <a:bodyPr/>
          <a:lstStyle/>
          <a:p>
            <a:r>
              <a:rPr lang="en-AU" dirty="0"/>
              <a:t>Farm Household Case Officers</a:t>
            </a:r>
          </a:p>
          <a:p>
            <a:endParaRPr lang="en-AU" dirty="0"/>
          </a:p>
          <a:p>
            <a:r>
              <a:rPr lang="en-AU" dirty="0"/>
              <a:t>Farmer Assistance Hotline </a:t>
            </a:r>
            <a:r>
              <a:rPr lang="en-AU" b="1" dirty="0"/>
              <a:t>132 316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33161D-BDEA-480F-8302-7DD3192B9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8" y="552539"/>
            <a:ext cx="1948052" cy="980191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FCF7DA65-8BAA-4278-BCB3-286DCC42B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25B270-5285-477F-BDC4-D5B948C40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02" y="0"/>
            <a:ext cx="459499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0809A-FBB4-4527-A21A-BEE67874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97" y="2429977"/>
            <a:ext cx="4794115" cy="296356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Transport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 </a:t>
            </a:r>
            <a:r>
              <a:rPr lang="en-AU" sz="36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Subsidy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3FFC9-5D87-4CAE-867B-6A47BF3F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97" y="3254890"/>
            <a:ext cx="7040905" cy="3403381"/>
          </a:xfrm>
        </p:spPr>
        <p:txBody>
          <a:bodyPr>
            <a:normAutofit/>
          </a:bodyPr>
          <a:lstStyle/>
          <a:p>
            <a:r>
              <a:rPr lang="en-AU" sz="2600" dirty="0"/>
              <a:t>30</a:t>
            </a:r>
            <a:r>
              <a:rPr lang="en-AU" sz="2600" baseline="30000" dirty="0"/>
              <a:t>th</a:t>
            </a:r>
            <a:r>
              <a:rPr lang="en-AU" sz="2600" dirty="0"/>
              <a:t> September last chance for 2018/19 invoices</a:t>
            </a:r>
          </a:p>
          <a:p>
            <a:r>
              <a:rPr lang="en-AU" sz="2600" dirty="0"/>
              <a:t>Own movements-log books or NVD’s </a:t>
            </a:r>
          </a:p>
          <a:p>
            <a:r>
              <a:rPr lang="en-AU" sz="2600" dirty="0"/>
              <a:t>Fertiliser / Seed / Chemicals now covered</a:t>
            </a:r>
          </a:p>
          <a:p>
            <a:r>
              <a:rPr lang="en-AU" sz="2600" dirty="0"/>
              <a:t>$7.5 max rate increased</a:t>
            </a:r>
          </a:p>
          <a:p>
            <a:r>
              <a:rPr lang="en-AU" sz="2600" dirty="0"/>
              <a:t>50% short trip rate</a:t>
            </a:r>
          </a:p>
          <a:p>
            <a:r>
              <a:rPr lang="en-AU" sz="2600" dirty="0"/>
              <a:t>Maximum distance limit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1B05B1-42D0-480D-BD8E-4C8CBB6A4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" y="482195"/>
            <a:ext cx="3228975" cy="1419225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B86F1D7C-C817-4C62-A352-73FB8ABC0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045D1-B609-40FD-B1DC-F8107041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49" y="2140152"/>
            <a:ext cx="10515600" cy="66357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>
                    <a:lumMod val="75000"/>
                  </a:schemeClr>
                </a:solidFill>
                <a:latin typeface="Uni Neue Bold" pitchFamily="50" charset="0"/>
                <a:cs typeface="Arial" panose="020B0604020202020204" pitchFamily="34" charset="0"/>
              </a:rPr>
              <a:t>Emergency Water Infrastructure Rebate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Uni Neue Bold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A9BA4-CFAD-4039-B095-8FFB1BE5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9" y="3042459"/>
            <a:ext cx="7153251" cy="30373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25% up to $25,000</a:t>
            </a:r>
          </a:p>
          <a:p>
            <a:pPr>
              <a:lnSpc>
                <a:spcPct val="150000"/>
              </a:lnSpc>
            </a:pPr>
            <a:r>
              <a:rPr lang="en-AU" dirty="0"/>
              <a:t>Desilting, tanks, pipes, pumps, generators, solar power</a:t>
            </a:r>
          </a:p>
          <a:p>
            <a:pPr>
              <a:lnSpc>
                <a:spcPct val="150000"/>
              </a:lnSpc>
            </a:pPr>
            <a:r>
              <a:rPr lang="en-AU" dirty="0"/>
              <a:t>Claim back to 1</a:t>
            </a:r>
            <a:r>
              <a:rPr lang="en-AU" baseline="30000" dirty="0"/>
              <a:t>st</a:t>
            </a:r>
            <a:r>
              <a:rPr lang="en-AU" dirty="0"/>
              <a:t> July 2018</a:t>
            </a:r>
          </a:p>
          <a:p>
            <a:pPr>
              <a:lnSpc>
                <a:spcPct val="150000"/>
              </a:lnSpc>
            </a:pPr>
            <a:r>
              <a:rPr lang="en-AU" dirty="0"/>
              <a:t>Small time investment</a:t>
            </a:r>
          </a:p>
          <a:p>
            <a:endParaRPr lang="en-AU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CFF90902-7133-463A-B6B6-15177B890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2" y="6270359"/>
            <a:ext cx="3779528" cy="35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E14AFC-E6A5-4A08-B959-F73E1F46F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9" y="482195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9A83FABE7943409935A906873EBC47" ma:contentTypeVersion="9" ma:contentTypeDescription="Create a new document." ma:contentTypeScope="" ma:versionID="46873fa7ff821cbe4b7b8c9b14d1f7fe">
  <xsd:schema xmlns:xsd="http://www.w3.org/2001/XMLSchema" xmlns:xs="http://www.w3.org/2001/XMLSchema" xmlns:p="http://schemas.microsoft.com/office/2006/metadata/properties" xmlns:ns2="d1ca57c6-87a9-4c89-bde6-226b3c62beb5" xmlns:ns3="6269e540-8e3f-4779-8721-48168bb4b51f" targetNamespace="http://schemas.microsoft.com/office/2006/metadata/properties" ma:root="true" ma:fieldsID="05f1d948a24c21b52a1a82d1ac0148bc" ns2:_="" ns3:_="">
    <xsd:import namespace="d1ca57c6-87a9-4c89-bde6-226b3c62beb5"/>
    <xsd:import namespace="6269e540-8e3f-4779-8721-48168bb4b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a57c6-87a9-4c89-bde6-226b3c62b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9e540-8e3f-4779-8721-48168bb4b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43B1A-523C-4921-994C-16AD6BE68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ca57c6-87a9-4c89-bde6-226b3c62beb5"/>
    <ds:schemaRef ds:uri="6269e540-8e3f-4779-8721-48168bb4b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F300F-510F-41B8-8B58-AC893962E478}">
  <ds:schemaRefs>
    <ds:schemaRef ds:uri="http://schemas.openxmlformats.org/package/2006/metadata/core-properties"/>
    <ds:schemaRef ds:uri="http://purl.org/dc/dcmitype/"/>
    <ds:schemaRef ds:uri="d1ca57c6-87a9-4c89-bde6-226b3c62beb5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6269e540-8e3f-4779-8721-48168bb4b5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883C7F-A0E3-4A84-808B-0959D5FA6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426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Farm Household Allowance</vt:lpstr>
      <vt:lpstr>Farm Household Allowance   |  Restrictions</vt:lpstr>
      <vt:lpstr>Farm Household Allowance</vt:lpstr>
      <vt:lpstr>Transport Subsidy </vt:lpstr>
      <vt:lpstr>Emergency Water Infrastructure Rebate</vt:lpstr>
      <vt:lpstr>Drought Assistance Fund</vt:lpstr>
      <vt:lpstr>Farm Innovation Fund</vt:lpstr>
      <vt:lpstr>Farm Business Skills Program</vt:lpstr>
      <vt:lpstr>Farm Business Development Program</vt:lpstr>
      <vt:lpstr>Regional Investment Corporation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Peel</dc:creator>
  <cp:lastModifiedBy>Laura</cp:lastModifiedBy>
  <cp:revision>12</cp:revision>
  <dcterms:created xsi:type="dcterms:W3CDTF">2019-08-19T00:25:50Z</dcterms:created>
  <dcterms:modified xsi:type="dcterms:W3CDTF">2019-10-09T02:55:11Z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0x010100E79A83FABE7943409935A906873EBC47</vt:lpwstr>
  </property>
</Properties>
</file>